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libri (MS)" panose="020B0604020202020204" charset="0"/>
      <p:regular r:id="rId14"/>
    </p:embeddedFont>
    <p:embeddedFont>
      <p:font typeface="Calibri (MS) Bold" panose="020B0604020202020204" charset="0"/>
      <p:regular r:id="rId15"/>
    </p:embeddedFont>
    <p:embeddedFont>
      <p:font typeface="Canva Sans Bold" panose="020B0604020202020204" charset="0"/>
      <p:regular r:id="rId16"/>
    </p:embeddedFont>
    <p:embeddedFont>
      <p:font typeface="DM Serif Display" panose="020F0502020204030204" pitchFamily="2" charset="0"/>
      <p:regular r:id="rId17"/>
    </p:embeddedFont>
    <p:embeddedFont>
      <p:font typeface="Futura Display" panose="020B0604020202020204" charset="0"/>
      <p:regular r:id="rId18"/>
    </p:embeddedFont>
    <p:embeddedFont>
      <p:font typeface="Playfair Display Bold" panose="020B0604020202020204" charset="0"/>
      <p:regular r:id="rId19"/>
    </p:embeddedFont>
    <p:embeddedFont>
      <p:font typeface="Sugo Display" panose="020B0604020202020204" charset="0"/>
      <p:regular r:id="rId20"/>
    </p:embeddedFont>
    <p:embeddedFont>
      <p:font typeface="Zico Display Inline" panose="020B0604020202020204" charset="-79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2" d="100"/>
          <a:sy n="62" d="100"/>
        </p:scale>
        <p:origin x="804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3.png"/><Relationship Id="rId5" Type="http://schemas.openxmlformats.org/officeDocument/2006/relationships/image" Target="../media/image2.png"/><Relationship Id="rId10" Type="http://schemas.openxmlformats.org/officeDocument/2006/relationships/image" Target="../media/image12.png"/><Relationship Id="rId4" Type="http://schemas.openxmlformats.org/officeDocument/2006/relationships/image" Target="../media/image1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102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05/08/2025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461284" y="9508379"/>
            <a:ext cx="699135" cy="655529"/>
            <a:chOff x="0" y="0"/>
            <a:chExt cx="932180" cy="87403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32180" cy="874038"/>
            </a:xfrm>
            <a:custGeom>
              <a:avLst/>
              <a:gdLst/>
              <a:ahLst/>
              <a:cxnLst/>
              <a:rect l="l" t="t" r="r" b="b"/>
              <a:pathLst>
                <a:path w="932180" h="874038">
                  <a:moveTo>
                    <a:pt x="0" y="0"/>
                  </a:moveTo>
                  <a:lnTo>
                    <a:pt x="932180" y="0"/>
                  </a:lnTo>
                  <a:lnTo>
                    <a:pt x="932180" y="874038"/>
                  </a:lnTo>
                  <a:lnTo>
                    <a:pt x="0" y="8740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932180" cy="9121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1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3786238" y="9534525"/>
            <a:ext cx="1354787" cy="547688"/>
          </a:xfrm>
          <a:custGeom>
            <a:avLst/>
            <a:gdLst/>
            <a:ahLst/>
            <a:cxnLst/>
            <a:rect l="l" t="t" r="r" b="b"/>
            <a:pathLst>
              <a:path w="1354787" h="547688">
                <a:moveTo>
                  <a:pt x="0" y="0"/>
                </a:moveTo>
                <a:lnTo>
                  <a:pt x="1354786" y="0"/>
                </a:lnTo>
                <a:lnTo>
                  <a:pt x="1354786" y="547687"/>
                </a:lnTo>
                <a:lnTo>
                  <a:pt x="0" y="5476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983033" y="3695829"/>
            <a:ext cx="13734399" cy="1266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77"/>
              </a:lnSpc>
              <a:spcBef>
                <a:spcPct val="0"/>
              </a:spcBef>
            </a:pPr>
            <a:r>
              <a:rPr lang="en-US" sz="8314" dirty="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Apple Retail Sales Analysis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841466" y="5286889"/>
            <a:ext cx="10017534" cy="625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82"/>
              </a:lnSpc>
              <a:spcBef>
                <a:spcPct val="0"/>
              </a:spcBef>
            </a:pPr>
            <a:r>
              <a:rPr lang="en-US" sz="4318" b="1" dirty="0">
                <a:solidFill>
                  <a:srgbClr val="336DA8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Data Preprocessing &amp; Data Analysis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116422" y="6172670"/>
            <a:ext cx="7066177" cy="5639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 dirty="0">
                <a:solidFill>
                  <a:srgbClr val="29AE8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Omar Essam &amp; Mohamed Magdy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776" r="-466" b="-217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05/08/2025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461284" y="9508379"/>
            <a:ext cx="699135" cy="655529"/>
            <a:chOff x="0" y="0"/>
            <a:chExt cx="932180" cy="8740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32180" cy="874038"/>
            </a:xfrm>
            <a:custGeom>
              <a:avLst/>
              <a:gdLst/>
              <a:ahLst/>
              <a:cxnLst/>
              <a:rect l="l" t="t" r="r" b="b"/>
              <a:pathLst>
                <a:path w="932180" h="874038">
                  <a:moveTo>
                    <a:pt x="0" y="0"/>
                  </a:moveTo>
                  <a:lnTo>
                    <a:pt x="932180" y="0"/>
                  </a:lnTo>
                  <a:lnTo>
                    <a:pt x="932180" y="874038"/>
                  </a:lnTo>
                  <a:lnTo>
                    <a:pt x="0" y="8740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932180" cy="9121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10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3786238" y="9534525"/>
            <a:ext cx="1354787" cy="547688"/>
          </a:xfrm>
          <a:custGeom>
            <a:avLst/>
            <a:gdLst/>
            <a:ahLst/>
            <a:cxnLst/>
            <a:rect l="l" t="t" r="r" b="b"/>
            <a:pathLst>
              <a:path w="1354787" h="547688">
                <a:moveTo>
                  <a:pt x="0" y="0"/>
                </a:moveTo>
                <a:lnTo>
                  <a:pt x="1354786" y="0"/>
                </a:lnTo>
                <a:lnTo>
                  <a:pt x="1354786" y="547687"/>
                </a:lnTo>
                <a:lnTo>
                  <a:pt x="0" y="5476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343296" y="3328079"/>
            <a:ext cx="2684894" cy="416319"/>
            <a:chOff x="0" y="0"/>
            <a:chExt cx="7672663" cy="118972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672614" cy="1189715"/>
            </a:xfrm>
            <a:custGeom>
              <a:avLst/>
              <a:gdLst/>
              <a:ahLst/>
              <a:cxnLst/>
              <a:rect l="l" t="t" r="r" b="b"/>
              <a:pathLst>
                <a:path w="7672614" h="1189715">
                  <a:moveTo>
                    <a:pt x="0" y="0"/>
                  </a:moveTo>
                  <a:lnTo>
                    <a:pt x="7672614" y="0"/>
                  </a:lnTo>
                  <a:lnTo>
                    <a:pt x="7672614" y="1189715"/>
                  </a:lnTo>
                  <a:lnTo>
                    <a:pt x="0" y="1189715"/>
                  </a:lnTo>
                  <a:close/>
                </a:path>
              </a:pathLst>
            </a:custGeom>
            <a:solidFill>
              <a:srgbClr val="29AE8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43296" y="5735252"/>
            <a:ext cx="3103565" cy="416319"/>
            <a:chOff x="0" y="0"/>
            <a:chExt cx="8869104" cy="118972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869047" cy="1189715"/>
            </a:xfrm>
            <a:custGeom>
              <a:avLst/>
              <a:gdLst/>
              <a:ahLst/>
              <a:cxnLst/>
              <a:rect l="l" t="t" r="r" b="b"/>
              <a:pathLst>
                <a:path w="8869047" h="1189715">
                  <a:moveTo>
                    <a:pt x="0" y="0"/>
                  </a:moveTo>
                  <a:lnTo>
                    <a:pt x="8869047" y="0"/>
                  </a:lnTo>
                  <a:lnTo>
                    <a:pt x="8869047" y="1189715"/>
                  </a:lnTo>
                  <a:lnTo>
                    <a:pt x="0" y="1189715"/>
                  </a:lnTo>
                  <a:close/>
                </a:path>
              </a:pathLst>
            </a:custGeom>
            <a:solidFill>
              <a:srgbClr val="29AE82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Freeform 21"/>
          <p:cNvSpPr/>
          <p:nvPr/>
        </p:nvSpPr>
        <p:spPr>
          <a:xfrm>
            <a:off x="12136603" y="1615962"/>
            <a:ext cx="6008841" cy="7728413"/>
          </a:xfrm>
          <a:custGeom>
            <a:avLst/>
            <a:gdLst/>
            <a:ahLst/>
            <a:cxnLst/>
            <a:rect l="l" t="t" r="r" b="b"/>
            <a:pathLst>
              <a:path w="6008841" h="7728413">
                <a:moveTo>
                  <a:pt x="0" y="0"/>
                </a:moveTo>
                <a:lnTo>
                  <a:pt x="6008842" y="0"/>
                </a:lnTo>
                <a:lnTo>
                  <a:pt x="6008842" y="7728413"/>
                </a:lnTo>
                <a:lnTo>
                  <a:pt x="0" y="77284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-1103824" y="1660878"/>
            <a:ext cx="6475924" cy="82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7"/>
              </a:lnSpc>
              <a:spcBef>
                <a:spcPct val="0"/>
              </a:spcBef>
            </a:pPr>
            <a:r>
              <a:rPr lang="en-US" sz="5414" u="sng">
                <a:solidFill>
                  <a:srgbClr val="1869A6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Deliverables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43296" y="3261404"/>
            <a:ext cx="9261329" cy="2587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9"/>
              </a:lnSpc>
            </a:pPr>
            <a:r>
              <a:rPr lang="en-US" sz="2620">
                <a:solidFill>
                  <a:srgbClr val="FFFFFF"/>
                </a:solidFill>
                <a:latin typeface="Sugo Display"/>
                <a:ea typeface="Sugo Display"/>
                <a:cs typeface="Sugo Display"/>
                <a:sym typeface="Sugo Display"/>
              </a:rPr>
              <a:t>Key Deliverables:</a:t>
            </a:r>
          </a:p>
          <a:p>
            <a:pPr algn="l">
              <a:lnSpc>
                <a:spcPts val="3385"/>
              </a:lnSpc>
            </a:pPr>
            <a:r>
              <a:rPr lang="en-US" sz="2418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Fully cleaned and preprocessed dataset</a:t>
            </a:r>
          </a:p>
          <a:p>
            <a:pPr algn="l">
              <a:lnSpc>
                <a:spcPts val="3385"/>
              </a:lnSpc>
            </a:pPr>
            <a:r>
              <a:rPr lang="en-US" sz="2418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Entity-Relationship Diagram (ERD) documentation</a:t>
            </a:r>
          </a:p>
          <a:p>
            <a:pPr algn="l">
              <a:lnSpc>
                <a:spcPts val="3385"/>
              </a:lnSpc>
            </a:pPr>
            <a:r>
              <a:rPr lang="en-US" sz="2418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Jupyter Notebook with detailed preprocessing steps</a:t>
            </a:r>
          </a:p>
          <a:p>
            <a:pPr algn="l">
              <a:lnSpc>
                <a:spcPts val="3385"/>
              </a:lnSpc>
            </a:pPr>
            <a:r>
              <a:rPr lang="en-US" sz="2418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Data quality report identifying and resolving issues</a:t>
            </a:r>
          </a:p>
          <a:p>
            <a:pPr algn="l">
              <a:lnSpc>
                <a:spcPts val="3385"/>
              </a:lnSpc>
            </a:pPr>
            <a:endParaRPr lang="en-US" sz="2418" b="1">
              <a:solidFill>
                <a:srgbClr val="0D0D0D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43296" y="5668577"/>
            <a:ext cx="9261329" cy="2587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9"/>
              </a:lnSpc>
            </a:pPr>
            <a:r>
              <a:rPr lang="en-US" sz="2620">
                <a:solidFill>
                  <a:srgbClr val="FFFFFF"/>
                </a:solidFill>
                <a:latin typeface="Sugo Display"/>
                <a:ea typeface="Sugo Display"/>
                <a:cs typeface="Sugo Display"/>
                <a:sym typeface="Sugo Display"/>
              </a:rPr>
              <a:t>Processing Documentation:</a:t>
            </a:r>
          </a:p>
          <a:p>
            <a:pPr algn="l">
              <a:lnSpc>
                <a:spcPts val="3385"/>
              </a:lnSpc>
            </a:pPr>
            <a:r>
              <a:rPr lang="en-US" sz="2418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Data loading procedures</a:t>
            </a:r>
          </a:p>
          <a:p>
            <a:pPr algn="l">
              <a:lnSpc>
                <a:spcPts val="3385"/>
              </a:lnSpc>
            </a:pPr>
            <a:r>
              <a:rPr lang="en-US" sz="2418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Cleaning methodology</a:t>
            </a:r>
          </a:p>
          <a:p>
            <a:pPr algn="l">
              <a:lnSpc>
                <a:spcPts val="3385"/>
              </a:lnSpc>
            </a:pPr>
            <a:r>
              <a:rPr lang="en-US" sz="2418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Transformation techniques</a:t>
            </a:r>
          </a:p>
          <a:p>
            <a:pPr algn="l">
              <a:lnSpc>
                <a:spcPts val="3385"/>
              </a:lnSpc>
            </a:pPr>
            <a:r>
              <a:rPr lang="en-US" sz="2418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Validation checks</a:t>
            </a:r>
          </a:p>
          <a:p>
            <a:pPr algn="l">
              <a:lnSpc>
                <a:spcPts val="3385"/>
              </a:lnSpc>
            </a:pPr>
            <a:r>
              <a:rPr lang="en-US" sz="2418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SQL query optimization recommendations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776" r="-466" b="-217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05/08/2025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461284" y="9508379"/>
            <a:ext cx="699135" cy="655529"/>
            <a:chOff x="0" y="0"/>
            <a:chExt cx="932180" cy="8740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32180" cy="874038"/>
            </a:xfrm>
            <a:custGeom>
              <a:avLst/>
              <a:gdLst/>
              <a:ahLst/>
              <a:cxnLst/>
              <a:rect l="l" t="t" r="r" b="b"/>
              <a:pathLst>
                <a:path w="932180" h="874038">
                  <a:moveTo>
                    <a:pt x="0" y="0"/>
                  </a:moveTo>
                  <a:lnTo>
                    <a:pt x="932180" y="0"/>
                  </a:lnTo>
                  <a:lnTo>
                    <a:pt x="932180" y="874038"/>
                  </a:lnTo>
                  <a:lnTo>
                    <a:pt x="0" y="8740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932180" cy="9121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11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3786238" y="9534525"/>
            <a:ext cx="1354787" cy="547688"/>
          </a:xfrm>
          <a:custGeom>
            <a:avLst/>
            <a:gdLst/>
            <a:ahLst/>
            <a:cxnLst/>
            <a:rect l="l" t="t" r="r" b="b"/>
            <a:pathLst>
              <a:path w="1354787" h="547688">
                <a:moveTo>
                  <a:pt x="0" y="0"/>
                </a:moveTo>
                <a:lnTo>
                  <a:pt x="1354786" y="0"/>
                </a:lnTo>
                <a:lnTo>
                  <a:pt x="1354786" y="547687"/>
                </a:lnTo>
                <a:lnTo>
                  <a:pt x="0" y="5476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3497345" y="3780745"/>
            <a:ext cx="12963939" cy="20812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329"/>
              </a:lnSpc>
              <a:spcBef>
                <a:spcPct val="0"/>
              </a:spcBef>
            </a:pPr>
            <a:r>
              <a:rPr lang="en-US" sz="13607" dirty="0">
                <a:solidFill>
                  <a:srgbClr val="000000"/>
                </a:solidFill>
                <a:latin typeface="Zico Display Inline"/>
                <a:ea typeface="Zico Display Inline"/>
                <a:cs typeface="Zico Display Inline"/>
                <a:sym typeface="Zico Display Inline"/>
              </a:rPr>
              <a:t>Thank You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419482" y="6298593"/>
            <a:ext cx="8446321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2"/>
              </a:lnSpc>
              <a:spcBef>
                <a:spcPct val="0"/>
              </a:spcBef>
            </a:pPr>
            <a:r>
              <a:rPr lang="en-US" sz="2077" b="1">
                <a:solidFill>
                  <a:srgbClr val="29AE82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For Any Further Information please contact:</a:t>
            </a:r>
          </a:p>
          <a:p>
            <a:pPr algn="ctr">
              <a:lnSpc>
                <a:spcPts val="2492"/>
              </a:lnSpc>
              <a:spcBef>
                <a:spcPct val="0"/>
              </a:spcBef>
            </a:pPr>
            <a:r>
              <a:rPr lang="en-US" sz="2077" b="1">
                <a:solidFill>
                  <a:srgbClr val="29AE82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Name:Omar Essam</a:t>
            </a:r>
          </a:p>
          <a:p>
            <a:pPr algn="ctr">
              <a:lnSpc>
                <a:spcPts val="2492"/>
              </a:lnSpc>
              <a:spcBef>
                <a:spcPct val="0"/>
              </a:spcBef>
            </a:pPr>
            <a:r>
              <a:rPr lang="en-US" sz="2077" b="1">
                <a:solidFill>
                  <a:srgbClr val="29AE82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NO:01123462415</a:t>
            </a:r>
          </a:p>
          <a:p>
            <a:pPr algn="ctr">
              <a:lnSpc>
                <a:spcPts val="2492"/>
              </a:lnSpc>
              <a:spcBef>
                <a:spcPct val="0"/>
              </a:spcBef>
            </a:pPr>
            <a:r>
              <a:rPr lang="en-US" sz="2077" b="1">
                <a:solidFill>
                  <a:srgbClr val="29AE82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Email: omarhendawey123@gmail.com</a:t>
            </a:r>
          </a:p>
          <a:p>
            <a:pPr algn="ctr">
              <a:lnSpc>
                <a:spcPts val="2492"/>
              </a:lnSpc>
              <a:spcBef>
                <a:spcPct val="0"/>
              </a:spcBef>
            </a:pPr>
            <a:r>
              <a:rPr lang="en-US" sz="2077" b="1">
                <a:solidFill>
                  <a:srgbClr val="29AE82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• Project Repository:https://github.com/3More1/Apple-Sales-Project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05/08/2025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461284" y="9508379"/>
            <a:ext cx="699135" cy="655529"/>
            <a:chOff x="0" y="0"/>
            <a:chExt cx="932180" cy="87403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32180" cy="874038"/>
            </a:xfrm>
            <a:custGeom>
              <a:avLst/>
              <a:gdLst/>
              <a:ahLst/>
              <a:cxnLst/>
              <a:rect l="l" t="t" r="r" b="b"/>
              <a:pathLst>
                <a:path w="932180" h="874038">
                  <a:moveTo>
                    <a:pt x="0" y="0"/>
                  </a:moveTo>
                  <a:lnTo>
                    <a:pt x="932180" y="0"/>
                  </a:lnTo>
                  <a:lnTo>
                    <a:pt x="932180" y="874038"/>
                  </a:lnTo>
                  <a:lnTo>
                    <a:pt x="0" y="8740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932180" cy="9121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2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3786238" y="9534525"/>
            <a:ext cx="1354787" cy="547688"/>
          </a:xfrm>
          <a:custGeom>
            <a:avLst/>
            <a:gdLst/>
            <a:ahLst/>
            <a:cxnLst/>
            <a:rect l="l" t="t" r="r" b="b"/>
            <a:pathLst>
              <a:path w="1354787" h="547688">
                <a:moveTo>
                  <a:pt x="0" y="0"/>
                </a:moveTo>
                <a:lnTo>
                  <a:pt x="1354786" y="0"/>
                </a:lnTo>
                <a:lnTo>
                  <a:pt x="1354786" y="547687"/>
                </a:lnTo>
                <a:lnTo>
                  <a:pt x="0" y="5476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028700" y="3123772"/>
            <a:ext cx="1111683" cy="471644"/>
            <a:chOff x="0" y="0"/>
            <a:chExt cx="3795842" cy="161042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795818" cy="1610419"/>
            </a:xfrm>
            <a:custGeom>
              <a:avLst/>
              <a:gdLst/>
              <a:ahLst/>
              <a:cxnLst/>
              <a:rect l="l" t="t" r="r" b="b"/>
              <a:pathLst>
                <a:path w="3795818" h="1610419">
                  <a:moveTo>
                    <a:pt x="0" y="0"/>
                  </a:moveTo>
                  <a:lnTo>
                    <a:pt x="3795818" y="0"/>
                  </a:lnTo>
                  <a:lnTo>
                    <a:pt x="3795818" y="1610419"/>
                  </a:lnTo>
                  <a:lnTo>
                    <a:pt x="0" y="1610419"/>
                  </a:lnTo>
                  <a:close/>
                </a:path>
              </a:pathLst>
            </a:custGeom>
            <a:solidFill>
              <a:srgbClr val="29AE8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6157756"/>
            <a:ext cx="1995605" cy="461975"/>
            <a:chOff x="0" y="0"/>
            <a:chExt cx="6956607" cy="161042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956562" cy="1610419"/>
            </a:xfrm>
            <a:custGeom>
              <a:avLst/>
              <a:gdLst/>
              <a:ahLst/>
              <a:cxnLst/>
              <a:rect l="l" t="t" r="r" b="b"/>
              <a:pathLst>
                <a:path w="6956562" h="1610419">
                  <a:moveTo>
                    <a:pt x="0" y="0"/>
                  </a:moveTo>
                  <a:lnTo>
                    <a:pt x="6956562" y="0"/>
                  </a:lnTo>
                  <a:lnTo>
                    <a:pt x="6956562" y="1610419"/>
                  </a:lnTo>
                  <a:lnTo>
                    <a:pt x="0" y="1610419"/>
                  </a:lnTo>
                  <a:close/>
                </a:path>
              </a:pathLst>
            </a:custGeom>
            <a:solidFill>
              <a:srgbClr val="29AE8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704087" y="3272479"/>
            <a:ext cx="3508139" cy="402747"/>
            <a:chOff x="0" y="0"/>
            <a:chExt cx="14027680" cy="161042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4027590" cy="1610419"/>
            </a:xfrm>
            <a:custGeom>
              <a:avLst/>
              <a:gdLst/>
              <a:ahLst/>
              <a:cxnLst/>
              <a:rect l="l" t="t" r="r" b="b"/>
              <a:pathLst>
                <a:path w="14027590" h="1610419">
                  <a:moveTo>
                    <a:pt x="0" y="0"/>
                  </a:moveTo>
                  <a:lnTo>
                    <a:pt x="14027590" y="0"/>
                  </a:lnTo>
                  <a:lnTo>
                    <a:pt x="14027590" y="1610419"/>
                  </a:lnTo>
                  <a:lnTo>
                    <a:pt x="0" y="1610419"/>
                  </a:lnTo>
                  <a:close/>
                </a:path>
              </a:pathLst>
            </a:custGeom>
            <a:solidFill>
              <a:srgbClr val="29AE82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39976" y="1660878"/>
            <a:ext cx="4333239" cy="82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7"/>
              </a:lnSpc>
              <a:spcBef>
                <a:spcPct val="0"/>
              </a:spcBef>
            </a:pPr>
            <a:r>
              <a:rPr lang="en-US" sz="5414" u="sng">
                <a:solidFill>
                  <a:srgbClr val="1869A6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Project Idea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3057097"/>
            <a:ext cx="9546398" cy="2665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2"/>
              </a:lnSpc>
            </a:pPr>
            <a:r>
              <a:rPr lang="en-US" sz="2701">
                <a:solidFill>
                  <a:srgbClr val="FFFFFF"/>
                </a:solidFill>
                <a:latin typeface="Sugo Display"/>
                <a:ea typeface="Sugo Display"/>
                <a:cs typeface="Sugo Display"/>
                <a:sym typeface="Sugo Display"/>
              </a:rPr>
              <a:t>Problem:</a:t>
            </a:r>
          </a:p>
          <a:p>
            <a:pPr algn="l">
              <a:lnSpc>
                <a:spcPts val="3489"/>
              </a:lnSpc>
            </a:pPr>
            <a:r>
              <a:rPr lang="en-US" sz="2492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Large dataset (250K+ rows) across 5 tables needs cleaning before analysis</a:t>
            </a:r>
          </a:p>
          <a:p>
            <a:pPr algn="l">
              <a:lnSpc>
                <a:spcPts val="3489"/>
              </a:lnSpc>
            </a:pPr>
            <a:r>
              <a:rPr lang="en-US" sz="2492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Raw data contains missing values, inconsistencies, and potential duplicates</a:t>
            </a:r>
          </a:p>
          <a:p>
            <a:pPr algn="l">
              <a:lnSpc>
                <a:spcPts val="3489"/>
              </a:lnSpc>
            </a:pPr>
            <a:r>
              <a:rPr lang="en-US" sz="2492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Need proper data structure to enable efficient SQL analysis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6100606"/>
            <a:ext cx="9546398" cy="2179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9"/>
              </a:lnSpc>
            </a:pPr>
            <a:r>
              <a:rPr lang="en-US" sz="2492">
                <a:solidFill>
                  <a:srgbClr val="FFFFFF"/>
                </a:solidFill>
                <a:latin typeface="Sugo Display"/>
                <a:ea typeface="Sugo Display"/>
                <a:cs typeface="Sugo Display"/>
                <a:sym typeface="Sugo Display"/>
              </a:rPr>
              <a:t>Proposed Solution:</a:t>
            </a:r>
          </a:p>
          <a:p>
            <a:pPr algn="l">
              <a:lnSpc>
                <a:spcPts val="3489"/>
              </a:lnSpc>
            </a:pPr>
            <a:r>
              <a:rPr lang="en-US" sz="2492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Build robust data model with proper relationships between tables</a:t>
            </a:r>
          </a:p>
          <a:p>
            <a:pPr algn="l">
              <a:lnSpc>
                <a:spcPts val="3489"/>
              </a:lnSpc>
            </a:pPr>
            <a:r>
              <a:rPr lang="en-US" sz="2492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Clean and preprocess the dataset to ensure data integrity</a:t>
            </a:r>
          </a:p>
          <a:p>
            <a:pPr algn="l">
              <a:lnSpc>
                <a:spcPts val="3489"/>
              </a:lnSpc>
            </a:pPr>
            <a:r>
              <a:rPr lang="en-US" sz="2492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Prepare data for advanced SQL analysis and visualization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704087" y="3205804"/>
            <a:ext cx="7519088" cy="2951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ugo Display"/>
                <a:ea typeface="Sugo Display"/>
                <a:cs typeface="Sugo Display"/>
                <a:sym typeface="Sugo Display"/>
              </a:rPr>
              <a:t>What Makes Our Project Stand Out:</a:t>
            </a:r>
          </a:p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Comprehensive data preprocessing approach, not just analysis</a:t>
            </a:r>
          </a:p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Focus on building a solid foundation for future insights</a:t>
            </a:r>
          </a:p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Detailed documentation of every data cleaning step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776" r="-466" b="-217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05/08/2025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461284" y="9508379"/>
            <a:ext cx="699135" cy="655529"/>
            <a:chOff x="0" y="0"/>
            <a:chExt cx="932180" cy="8740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32180" cy="874038"/>
            </a:xfrm>
            <a:custGeom>
              <a:avLst/>
              <a:gdLst/>
              <a:ahLst/>
              <a:cxnLst/>
              <a:rect l="l" t="t" r="r" b="b"/>
              <a:pathLst>
                <a:path w="932180" h="874038">
                  <a:moveTo>
                    <a:pt x="0" y="0"/>
                  </a:moveTo>
                  <a:lnTo>
                    <a:pt x="932180" y="0"/>
                  </a:lnTo>
                  <a:lnTo>
                    <a:pt x="932180" y="874038"/>
                  </a:lnTo>
                  <a:lnTo>
                    <a:pt x="0" y="8740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932180" cy="9121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3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3786238" y="9534525"/>
            <a:ext cx="1354787" cy="547688"/>
          </a:xfrm>
          <a:custGeom>
            <a:avLst/>
            <a:gdLst/>
            <a:ahLst/>
            <a:cxnLst/>
            <a:rect l="l" t="t" r="r" b="b"/>
            <a:pathLst>
              <a:path w="1354787" h="547688">
                <a:moveTo>
                  <a:pt x="0" y="0"/>
                </a:moveTo>
                <a:lnTo>
                  <a:pt x="1354786" y="0"/>
                </a:lnTo>
                <a:lnTo>
                  <a:pt x="1354786" y="547687"/>
                </a:lnTo>
                <a:lnTo>
                  <a:pt x="0" y="5476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39976" y="1660878"/>
            <a:ext cx="4333239" cy="164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7"/>
              </a:lnSpc>
              <a:spcBef>
                <a:spcPct val="0"/>
              </a:spcBef>
            </a:pPr>
            <a:r>
              <a:rPr lang="en-US" sz="5414" u="sng">
                <a:solidFill>
                  <a:srgbClr val="1869A6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 Data Structure</a:t>
            </a:r>
          </a:p>
          <a:p>
            <a:pPr algn="ctr">
              <a:lnSpc>
                <a:spcPts val="6497"/>
              </a:lnSpc>
              <a:spcBef>
                <a:spcPct val="0"/>
              </a:spcBef>
            </a:pPr>
            <a:endParaRPr lang="en-US" sz="5414" u="sng">
              <a:solidFill>
                <a:srgbClr val="1869A6"/>
              </a:solidFill>
              <a:latin typeface="Futura Display"/>
              <a:ea typeface="Futura Display"/>
              <a:cs typeface="Futura Display"/>
              <a:sym typeface="Futura Display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821508" y="2659365"/>
            <a:ext cx="2202104" cy="402747"/>
            <a:chOff x="0" y="0"/>
            <a:chExt cx="8805356" cy="161042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805300" cy="1610419"/>
            </a:xfrm>
            <a:custGeom>
              <a:avLst/>
              <a:gdLst/>
              <a:ahLst/>
              <a:cxnLst/>
              <a:rect l="l" t="t" r="r" b="b"/>
              <a:pathLst>
                <a:path w="8805300" h="1610419">
                  <a:moveTo>
                    <a:pt x="0" y="0"/>
                  </a:moveTo>
                  <a:lnTo>
                    <a:pt x="8805300" y="0"/>
                  </a:lnTo>
                  <a:lnTo>
                    <a:pt x="8805300" y="1610419"/>
                  </a:lnTo>
                  <a:lnTo>
                    <a:pt x="0" y="1610419"/>
                  </a:lnTo>
                  <a:close/>
                </a:path>
              </a:pathLst>
            </a:custGeom>
            <a:solidFill>
              <a:srgbClr val="29AE8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21508" y="4138700"/>
            <a:ext cx="2664452" cy="402747"/>
            <a:chOff x="0" y="0"/>
            <a:chExt cx="10654105" cy="161042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654037" cy="1610419"/>
            </a:xfrm>
            <a:custGeom>
              <a:avLst/>
              <a:gdLst/>
              <a:ahLst/>
              <a:cxnLst/>
              <a:rect l="l" t="t" r="r" b="b"/>
              <a:pathLst>
                <a:path w="10654037" h="1610419">
                  <a:moveTo>
                    <a:pt x="0" y="0"/>
                  </a:moveTo>
                  <a:lnTo>
                    <a:pt x="10654037" y="0"/>
                  </a:lnTo>
                  <a:lnTo>
                    <a:pt x="10654037" y="1610419"/>
                  </a:lnTo>
                  <a:lnTo>
                    <a:pt x="0" y="1610419"/>
                  </a:lnTo>
                  <a:close/>
                </a:path>
              </a:pathLst>
            </a:custGeom>
            <a:solidFill>
              <a:srgbClr val="29AE8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21508" y="6950794"/>
            <a:ext cx="3017863" cy="402747"/>
            <a:chOff x="0" y="0"/>
            <a:chExt cx="12067256" cy="161042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067179" cy="1610419"/>
            </a:xfrm>
            <a:custGeom>
              <a:avLst/>
              <a:gdLst/>
              <a:ahLst/>
              <a:cxnLst/>
              <a:rect l="l" t="t" r="r" b="b"/>
              <a:pathLst>
                <a:path w="12067179" h="1610419">
                  <a:moveTo>
                    <a:pt x="0" y="0"/>
                  </a:moveTo>
                  <a:lnTo>
                    <a:pt x="12067179" y="0"/>
                  </a:lnTo>
                  <a:lnTo>
                    <a:pt x="12067179" y="1610419"/>
                  </a:lnTo>
                  <a:lnTo>
                    <a:pt x="0" y="1610419"/>
                  </a:lnTo>
                  <a:close/>
                </a:path>
              </a:pathLst>
            </a:custGeom>
            <a:solidFill>
              <a:srgbClr val="29AE82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Freeform 24"/>
          <p:cNvSpPr/>
          <p:nvPr/>
        </p:nvSpPr>
        <p:spPr>
          <a:xfrm>
            <a:off x="10514302" y="1553608"/>
            <a:ext cx="7898657" cy="7853121"/>
          </a:xfrm>
          <a:custGeom>
            <a:avLst/>
            <a:gdLst/>
            <a:ahLst/>
            <a:cxnLst/>
            <a:rect l="l" t="t" r="r" b="b"/>
            <a:pathLst>
              <a:path w="7898657" h="7853121">
                <a:moveTo>
                  <a:pt x="0" y="0"/>
                </a:moveTo>
                <a:lnTo>
                  <a:pt x="7898657" y="0"/>
                </a:lnTo>
                <a:lnTo>
                  <a:pt x="7898657" y="7853121"/>
                </a:lnTo>
                <a:lnTo>
                  <a:pt x="0" y="78531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2704" r="-227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821508" y="2602215"/>
            <a:ext cx="8322492" cy="1178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7"/>
              </a:lnSpc>
            </a:pPr>
            <a:r>
              <a:rPr lang="en-US" sz="2355">
                <a:solidFill>
                  <a:srgbClr val="FFFFFF"/>
                </a:solidFill>
                <a:latin typeface="Sugo Display"/>
                <a:ea typeface="Sugo Display"/>
                <a:cs typeface="Sugo Display"/>
                <a:sym typeface="Sugo Display"/>
              </a:rPr>
              <a:t>Database Architecture:</a:t>
            </a:r>
          </a:p>
          <a:p>
            <a:pPr algn="l">
              <a:lnSpc>
                <a:spcPts val="3042"/>
              </a:lnSpc>
            </a:pPr>
            <a:r>
              <a:rPr lang="en-US" sz="2173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Relational database model with 5 interconnected tables</a:t>
            </a:r>
          </a:p>
          <a:p>
            <a:pPr algn="l">
              <a:lnSpc>
                <a:spcPts val="3042"/>
              </a:lnSpc>
            </a:pPr>
            <a:r>
              <a:rPr lang="en-US" sz="2173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Normalized structure to avoid data redundancy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21508" y="4091075"/>
            <a:ext cx="9252905" cy="2230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7"/>
              </a:lnSpc>
            </a:pPr>
            <a:r>
              <a:rPr lang="en-US" sz="2126">
                <a:solidFill>
                  <a:srgbClr val="FFFFFF"/>
                </a:solidFill>
                <a:latin typeface="Sugo Display"/>
                <a:ea typeface="Sugo Display"/>
                <a:cs typeface="Sugo Display"/>
                <a:sym typeface="Sugo Display"/>
              </a:rPr>
              <a:t>Key Tables &amp; Relationships:</a:t>
            </a:r>
          </a:p>
          <a:p>
            <a:pPr algn="l">
              <a:lnSpc>
                <a:spcPts val="2977"/>
              </a:lnSpc>
            </a:pPr>
            <a:r>
              <a:rPr lang="en-US" sz="2126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Stores: store_id, store_name, city, country</a:t>
            </a:r>
          </a:p>
          <a:p>
            <a:pPr algn="l">
              <a:lnSpc>
                <a:spcPts val="2977"/>
              </a:lnSpc>
            </a:pPr>
            <a:r>
              <a:rPr lang="en-US" sz="2126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Category: category_id, category_name</a:t>
            </a:r>
          </a:p>
          <a:p>
            <a:pPr algn="l">
              <a:lnSpc>
                <a:spcPts val="2977"/>
              </a:lnSpc>
            </a:pPr>
            <a:r>
              <a:rPr lang="en-US" sz="2126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Products: product_id, product_name, category_id, launch_date, price</a:t>
            </a:r>
          </a:p>
          <a:p>
            <a:pPr algn="l">
              <a:lnSpc>
                <a:spcPts val="2977"/>
              </a:lnSpc>
            </a:pPr>
            <a:r>
              <a:rPr lang="en-US" sz="2126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Sales: sale_id, sale_date, store_id, product_id, quantity</a:t>
            </a:r>
          </a:p>
          <a:p>
            <a:pPr algn="l">
              <a:lnSpc>
                <a:spcPts val="2977"/>
              </a:lnSpc>
            </a:pPr>
            <a:r>
              <a:rPr lang="en-US" sz="2126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Warranty: claim_id, claim_date, sale_id, repair_status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21508" y="6893644"/>
            <a:ext cx="8322492" cy="1526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2"/>
              </a:lnSpc>
            </a:pPr>
            <a:r>
              <a:rPr lang="en-US" sz="2173">
                <a:solidFill>
                  <a:srgbClr val="FFFFFF"/>
                </a:solidFill>
                <a:latin typeface="Sugo Display"/>
                <a:ea typeface="Sugo Display"/>
                <a:cs typeface="Sugo Display"/>
                <a:sym typeface="Sugo Display"/>
              </a:rPr>
              <a:t>Data Relationships Visualization:</a:t>
            </a:r>
          </a:p>
          <a:p>
            <a:pPr algn="l">
              <a:lnSpc>
                <a:spcPts val="3042"/>
              </a:lnSpc>
            </a:pPr>
            <a:r>
              <a:rPr lang="en-US" sz="2173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Entity-Relationship Diagram (ERD) showing table connections</a:t>
            </a:r>
          </a:p>
          <a:p>
            <a:pPr algn="l">
              <a:lnSpc>
                <a:spcPts val="3042"/>
              </a:lnSpc>
            </a:pPr>
            <a:r>
              <a:rPr lang="en-US" sz="2173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Primary and foreign key relationships highlighted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10/14/24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461283" y="9534525"/>
            <a:ext cx="699135" cy="629382"/>
            <a:chOff x="0" y="0"/>
            <a:chExt cx="932180" cy="83917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32180" cy="839176"/>
            </a:xfrm>
            <a:custGeom>
              <a:avLst/>
              <a:gdLst/>
              <a:ahLst/>
              <a:cxnLst/>
              <a:rect l="l" t="t" r="r" b="b"/>
              <a:pathLst>
                <a:path w="932180" h="839176">
                  <a:moveTo>
                    <a:pt x="0" y="0"/>
                  </a:moveTo>
                  <a:lnTo>
                    <a:pt x="932180" y="0"/>
                  </a:lnTo>
                  <a:lnTo>
                    <a:pt x="932180" y="839176"/>
                  </a:lnTo>
                  <a:lnTo>
                    <a:pt x="0" y="8391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932180" cy="8772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4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3786238" y="9534525"/>
            <a:ext cx="1354787" cy="547688"/>
          </a:xfrm>
          <a:custGeom>
            <a:avLst/>
            <a:gdLst/>
            <a:ahLst/>
            <a:cxnLst/>
            <a:rect l="l" t="t" r="r" b="b"/>
            <a:pathLst>
              <a:path w="1354787" h="547688">
                <a:moveTo>
                  <a:pt x="0" y="0"/>
                </a:moveTo>
                <a:lnTo>
                  <a:pt x="1354786" y="0"/>
                </a:lnTo>
                <a:lnTo>
                  <a:pt x="1354786" y="547687"/>
                </a:lnTo>
                <a:lnTo>
                  <a:pt x="0" y="5476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8525944" y="2519492"/>
            <a:ext cx="8779912" cy="6240896"/>
          </a:xfrm>
          <a:custGeom>
            <a:avLst/>
            <a:gdLst/>
            <a:ahLst/>
            <a:cxnLst/>
            <a:rect l="l" t="t" r="r" b="b"/>
            <a:pathLst>
              <a:path w="8779912" h="6240896">
                <a:moveTo>
                  <a:pt x="0" y="0"/>
                </a:moveTo>
                <a:lnTo>
                  <a:pt x="8779912" y="0"/>
                </a:lnTo>
                <a:lnTo>
                  <a:pt x="8779912" y="6240896"/>
                </a:lnTo>
                <a:lnTo>
                  <a:pt x="0" y="62408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9341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028700" y="4399302"/>
            <a:ext cx="5464726" cy="1077067"/>
            <a:chOff x="0" y="0"/>
            <a:chExt cx="8392848" cy="165418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392795" cy="1654175"/>
            </a:xfrm>
            <a:custGeom>
              <a:avLst/>
              <a:gdLst/>
              <a:ahLst/>
              <a:cxnLst/>
              <a:rect l="l" t="t" r="r" b="b"/>
              <a:pathLst>
                <a:path w="8392795" h="1654175">
                  <a:moveTo>
                    <a:pt x="0" y="0"/>
                  </a:moveTo>
                  <a:lnTo>
                    <a:pt x="8392795" y="0"/>
                  </a:lnTo>
                  <a:lnTo>
                    <a:pt x="8392795" y="1654175"/>
                  </a:lnTo>
                  <a:lnTo>
                    <a:pt x="0" y="1654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81938" y="4664693"/>
            <a:ext cx="6069243" cy="546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7"/>
              </a:lnSpc>
              <a:spcBef>
                <a:spcPct val="0"/>
              </a:spcBef>
            </a:pPr>
            <a:r>
              <a:rPr lang="en-US" sz="3622">
                <a:solidFill>
                  <a:srgbClr val="000000"/>
                </a:solidFill>
                <a:latin typeface="Zico Display Inline"/>
                <a:ea typeface="Zico Display Inline"/>
                <a:cs typeface="Zico Display Inline"/>
                <a:sym typeface="Zico Display Inline"/>
              </a:rPr>
              <a:t>Data information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776" r="-466" b="-217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05/08/2025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461284" y="9508379"/>
            <a:ext cx="699135" cy="655529"/>
            <a:chOff x="0" y="0"/>
            <a:chExt cx="932180" cy="8740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32180" cy="874038"/>
            </a:xfrm>
            <a:custGeom>
              <a:avLst/>
              <a:gdLst/>
              <a:ahLst/>
              <a:cxnLst/>
              <a:rect l="l" t="t" r="r" b="b"/>
              <a:pathLst>
                <a:path w="932180" h="874038">
                  <a:moveTo>
                    <a:pt x="0" y="0"/>
                  </a:moveTo>
                  <a:lnTo>
                    <a:pt x="932180" y="0"/>
                  </a:lnTo>
                  <a:lnTo>
                    <a:pt x="932180" y="874038"/>
                  </a:lnTo>
                  <a:lnTo>
                    <a:pt x="0" y="8740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932180" cy="9121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5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3786238" y="9534525"/>
            <a:ext cx="1354787" cy="547688"/>
          </a:xfrm>
          <a:custGeom>
            <a:avLst/>
            <a:gdLst/>
            <a:ahLst/>
            <a:cxnLst/>
            <a:rect l="l" t="t" r="r" b="b"/>
            <a:pathLst>
              <a:path w="1354787" h="547688">
                <a:moveTo>
                  <a:pt x="0" y="0"/>
                </a:moveTo>
                <a:lnTo>
                  <a:pt x="1354786" y="0"/>
                </a:lnTo>
                <a:lnTo>
                  <a:pt x="1354786" y="547687"/>
                </a:lnTo>
                <a:lnTo>
                  <a:pt x="0" y="5476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428377" y="3506449"/>
            <a:ext cx="2287205" cy="438165"/>
            <a:chOff x="0" y="0"/>
            <a:chExt cx="6210300" cy="118972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210261" cy="1189715"/>
            </a:xfrm>
            <a:custGeom>
              <a:avLst/>
              <a:gdLst/>
              <a:ahLst/>
              <a:cxnLst/>
              <a:rect l="l" t="t" r="r" b="b"/>
              <a:pathLst>
                <a:path w="6210261" h="1189715">
                  <a:moveTo>
                    <a:pt x="0" y="0"/>
                  </a:moveTo>
                  <a:lnTo>
                    <a:pt x="6210261" y="0"/>
                  </a:lnTo>
                  <a:lnTo>
                    <a:pt x="6210261" y="1189715"/>
                  </a:lnTo>
                  <a:lnTo>
                    <a:pt x="0" y="1189715"/>
                  </a:lnTo>
                  <a:close/>
                </a:path>
              </a:pathLst>
            </a:custGeom>
            <a:solidFill>
              <a:srgbClr val="29AE82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/>
          <p:cNvSpPr/>
          <p:nvPr/>
        </p:nvSpPr>
        <p:spPr>
          <a:xfrm>
            <a:off x="9534546" y="1885720"/>
            <a:ext cx="8656074" cy="5929410"/>
          </a:xfrm>
          <a:custGeom>
            <a:avLst/>
            <a:gdLst/>
            <a:ahLst/>
            <a:cxnLst/>
            <a:rect l="l" t="t" r="r" b="b"/>
            <a:pathLst>
              <a:path w="8656074" h="5929410">
                <a:moveTo>
                  <a:pt x="0" y="0"/>
                </a:moveTo>
                <a:lnTo>
                  <a:pt x="8656074" y="0"/>
                </a:lnTo>
                <a:lnTo>
                  <a:pt x="8656074" y="5929410"/>
                </a:lnTo>
                <a:lnTo>
                  <a:pt x="0" y="59294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139976" y="1660878"/>
            <a:ext cx="6475924" cy="82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7"/>
              </a:lnSpc>
              <a:spcBef>
                <a:spcPct val="0"/>
              </a:spcBef>
            </a:pPr>
            <a:r>
              <a:rPr lang="en-US" sz="5414" u="sng">
                <a:solidFill>
                  <a:srgbClr val="1869A6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End Users &amp; Features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28377" y="3359135"/>
            <a:ext cx="10740760" cy="3492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5"/>
              </a:lnSpc>
            </a:pPr>
            <a:r>
              <a:rPr lang="en-US" sz="3039">
                <a:solidFill>
                  <a:srgbClr val="FFFFFF"/>
                </a:solidFill>
                <a:latin typeface="Sugo Display"/>
                <a:ea typeface="Sugo Display"/>
                <a:cs typeface="Sugo Display"/>
                <a:sym typeface="Sugo Display"/>
              </a:rPr>
              <a:t>Primary Users:</a:t>
            </a:r>
          </a:p>
          <a:p>
            <a:pPr algn="l">
              <a:lnSpc>
                <a:spcPts val="3926"/>
              </a:lnSpc>
            </a:pPr>
            <a:r>
              <a:rPr lang="en-US" sz="2804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Data Analysts: Need clean data for accurate SQL analysis</a:t>
            </a:r>
          </a:p>
          <a:p>
            <a:pPr algn="l">
              <a:lnSpc>
                <a:spcPts val="3926"/>
              </a:lnSpc>
            </a:pPr>
            <a:r>
              <a:rPr lang="en-US" sz="2804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Business Managers: Require reliable insights to make decisions</a:t>
            </a:r>
          </a:p>
          <a:p>
            <a:pPr algn="l">
              <a:lnSpc>
                <a:spcPts val="3926"/>
              </a:lnSpc>
            </a:pPr>
            <a:r>
              <a:rPr lang="en-US" sz="2804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Store Managers: Want to track store performance metrics</a:t>
            </a:r>
          </a:p>
          <a:p>
            <a:pPr algn="l">
              <a:lnSpc>
                <a:spcPts val="3926"/>
              </a:lnSpc>
            </a:pPr>
            <a:r>
              <a:rPr lang="en-US" sz="2804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Product Teams: Need to analyze product performance and warranty issues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776" r="-466" b="-217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05/08/2025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461284" y="9508379"/>
            <a:ext cx="699135" cy="655529"/>
            <a:chOff x="0" y="0"/>
            <a:chExt cx="932180" cy="8740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32180" cy="874038"/>
            </a:xfrm>
            <a:custGeom>
              <a:avLst/>
              <a:gdLst/>
              <a:ahLst/>
              <a:cxnLst/>
              <a:rect l="l" t="t" r="r" b="b"/>
              <a:pathLst>
                <a:path w="932180" h="874038">
                  <a:moveTo>
                    <a:pt x="0" y="0"/>
                  </a:moveTo>
                  <a:lnTo>
                    <a:pt x="932180" y="0"/>
                  </a:lnTo>
                  <a:lnTo>
                    <a:pt x="932180" y="874038"/>
                  </a:lnTo>
                  <a:lnTo>
                    <a:pt x="0" y="8740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932180" cy="9121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6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3786238" y="9534525"/>
            <a:ext cx="1354787" cy="547688"/>
          </a:xfrm>
          <a:custGeom>
            <a:avLst/>
            <a:gdLst/>
            <a:ahLst/>
            <a:cxnLst/>
            <a:rect l="l" t="t" r="r" b="b"/>
            <a:pathLst>
              <a:path w="1354787" h="547688">
                <a:moveTo>
                  <a:pt x="0" y="0"/>
                </a:moveTo>
                <a:lnTo>
                  <a:pt x="1354786" y="0"/>
                </a:lnTo>
                <a:lnTo>
                  <a:pt x="1354786" y="547687"/>
                </a:lnTo>
                <a:lnTo>
                  <a:pt x="0" y="5476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208241" y="3125737"/>
            <a:ext cx="3294076" cy="505886"/>
            <a:chOff x="0" y="0"/>
            <a:chExt cx="8316562" cy="127721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316509" cy="1277206"/>
            </a:xfrm>
            <a:custGeom>
              <a:avLst/>
              <a:gdLst/>
              <a:ahLst/>
              <a:cxnLst/>
              <a:rect l="l" t="t" r="r" b="b"/>
              <a:pathLst>
                <a:path w="8316509" h="1277206">
                  <a:moveTo>
                    <a:pt x="0" y="0"/>
                  </a:moveTo>
                  <a:lnTo>
                    <a:pt x="8316509" y="0"/>
                  </a:lnTo>
                  <a:lnTo>
                    <a:pt x="8316509" y="1277206"/>
                  </a:lnTo>
                  <a:lnTo>
                    <a:pt x="0" y="1277206"/>
                  </a:lnTo>
                  <a:close/>
                </a:path>
              </a:pathLst>
            </a:custGeom>
            <a:solidFill>
              <a:srgbClr val="29AE82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/>
          <p:cNvSpPr/>
          <p:nvPr/>
        </p:nvSpPr>
        <p:spPr>
          <a:xfrm>
            <a:off x="9400680" y="1926860"/>
            <a:ext cx="8771115" cy="4056641"/>
          </a:xfrm>
          <a:custGeom>
            <a:avLst/>
            <a:gdLst/>
            <a:ahLst/>
            <a:cxnLst/>
            <a:rect l="l" t="t" r="r" b="b"/>
            <a:pathLst>
              <a:path w="8771115" h="4056641">
                <a:moveTo>
                  <a:pt x="0" y="0"/>
                </a:moveTo>
                <a:lnTo>
                  <a:pt x="8771115" y="0"/>
                </a:lnTo>
                <a:lnTo>
                  <a:pt x="8771115" y="4056641"/>
                </a:lnTo>
                <a:lnTo>
                  <a:pt x="0" y="40566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139976" y="1660878"/>
            <a:ext cx="6475924" cy="82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7"/>
              </a:lnSpc>
              <a:spcBef>
                <a:spcPct val="0"/>
              </a:spcBef>
            </a:pPr>
            <a:r>
              <a:rPr lang="en-US" sz="5414" u="sng">
                <a:solidFill>
                  <a:srgbClr val="1869A6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End Users &amp; Features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08241" y="3059062"/>
            <a:ext cx="10327718" cy="2429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1"/>
              </a:lnSpc>
            </a:pPr>
            <a:r>
              <a:rPr lang="en-US" sz="2779">
                <a:solidFill>
                  <a:srgbClr val="FFFFFF"/>
                </a:solidFill>
                <a:latin typeface="Sugo Display"/>
                <a:ea typeface="Sugo Display"/>
                <a:cs typeface="Sugo Display"/>
                <a:sym typeface="Sugo Display"/>
              </a:rPr>
              <a:t>Key Features of Our Solution:</a:t>
            </a:r>
          </a:p>
          <a:p>
            <a:pPr algn="l">
              <a:lnSpc>
                <a:spcPts val="3891"/>
              </a:lnSpc>
            </a:pPr>
            <a:r>
              <a:rPr lang="en-US" sz="2779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Consistent and clean dataset structure</a:t>
            </a:r>
          </a:p>
          <a:p>
            <a:pPr algn="l">
              <a:lnSpc>
                <a:spcPts val="3891"/>
              </a:lnSpc>
            </a:pPr>
            <a:r>
              <a:rPr lang="en-US" sz="2779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Well-documented data preprocessing methodology</a:t>
            </a:r>
          </a:p>
          <a:p>
            <a:pPr algn="l">
              <a:lnSpc>
                <a:spcPts val="3891"/>
              </a:lnSpc>
            </a:pPr>
            <a:r>
              <a:rPr lang="en-US" sz="2779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Optimized database design for efficient querying</a:t>
            </a:r>
          </a:p>
          <a:p>
            <a:pPr algn="l">
              <a:lnSpc>
                <a:spcPts val="3891"/>
              </a:lnSpc>
            </a:pPr>
            <a:r>
              <a:rPr lang="en-US" sz="2779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Foundation for reliable analytics dashboards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39976" y="6521867"/>
            <a:ext cx="1865270" cy="476892"/>
            <a:chOff x="0" y="0"/>
            <a:chExt cx="5434062" cy="138932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434028" cy="1389313"/>
            </a:xfrm>
            <a:custGeom>
              <a:avLst/>
              <a:gdLst/>
              <a:ahLst/>
              <a:cxnLst/>
              <a:rect l="l" t="t" r="r" b="b"/>
              <a:pathLst>
                <a:path w="5434028" h="1389313">
                  <a:moveTo>
                    <a:pt x="0" y="0"/>
                  </a:moveTo>
                  <a:lnTo>
                    <a:pt x="5434028" y="0"/>
                  </a:lnTo>
                  <a:lnTo>
                    <a:pt x="5434028" y="1389313"/>
                  </a:lnTo>
                  <a:lnTo>
                    <a:pt x="0" y="1389313"/>
                  </a:lnTo>
                  <a:close/>
                </a:path>
              </a:pathLst>
            </a:custGeom>
            <a:solidFill>
              <a:srgbClr val="29AE82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39976" y="6464717"/>
            <a:ext cx="11422982" cy="1770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4"/>
              </a:lnSpc>
            </a:pPr>
            <a:r>
              <a:rPr lang="en-US" sz="2539">
                <a:solidFill>
                  <a:srgbClr val="FFFFFF"/>
                </a:solidFill>
                <a:latin typeface="Sugo Display"/>
                <a:ea typeface="Sugo Display"/>
                <a:cs typeface="Sugo Display"/>
                <a:sym typeface="Sugo Display"/>
              </a:rPr>
              <a:t>Benefits to Users:</a:t>
            </a:r>
          </a:p>
          <a:p>
            <a:pPr algn="l">
              <a:lnSpc>
                <a:spcPts val="3554"/>
              </a:lnSpc>
            </a:pPr>
            <a:r>
              <a:rPr lang="en-US" sz="2539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Analysts save time with prepared, clean data</a:t>
            </a:r>
          </a:p>
          <a:p>
            <a:pPr algn="l">
              <a:lnSpc>
                <a:spcPts val="3554"/>
              </a:lnSpc>
            </a:pPr>
            <a:r>
              <a:rPr lang="en-US" sz="2539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Managers gain confidence in data-driven decisions</a:t>
            </a:r>
          </a:p>
          <a:p>
            <a:pPr algn="l">
              <a:lnSpc>
                <a:spcPts val="3554"/>
              </a:lnSpc>
            </a:pPr>
            <a:r>
              <a:rPr lang="en-US" sz="2539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Product teams get accurate insights into performance and issues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776" r="-466" b="-217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05/08/2025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461284" y="9508379"/>
            <a:ext cx="699135" cy="655529"/>
            <a:chOff x="0" y="0"/>
            <a:chExt cx="932180" cy="8740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32180" cy="874038"/>
            </a:xfrm>
            <a:custGeom>
              <a:avLst/>
              <a:gdLst/>
              <a:ahLst/>
              <a:cxnLst/>
              <a:rect l="l" t="t" r="r" b="b"/>
              <a:pathLst>
                <a:path w="932180" h="874038">
                  <a:moveTo>
                    <a:pt x="0" y="0"/>
                  </a:moveTo>
                  <a:lnTo>
                    <a:pt x="932180" y="0"/>
                  </a:lnTo>
                  <a:lnTo>
                    <a:pt x="932180" y="874038"/>
                  </a:lnTo>
                  <a:lnTo>
                    <a:pt x="0" y="8740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932180" cy="9121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7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3786238" y="9534525"/>
            <a:ext cx="1354787" cy="547688"/>
          </a:xfrm>
          <a:custGeom>
            <a:avLst/>
            <a:gdLst/>
            <a:ahLst/>
            <a:cxnLst/>
            <a:rect l="l" t="t" r="r" b="b"/>
            <a:pathLst>
              <a:path w="1354787" h="547688">
                <a:moveTo>
                  <a:pt x="0" y="0"/>
                </a:moveTo>
                <a:lnTo>
                  <a:pt x="1354786" y="0"/>
                </a:lnTo>
                <a:lnTo>
                  <a:pt x="1354786" y="547687"/>
                </a:lnTo>
                <a:lnTo>
                  <a:pt x="0" y="5476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410180" y="3619439"/>
            <a:ext cx="2531967" cy="392606"/>
            <a:chOff x="0" y="0"/>
            <a:chExt cx="7672663" cy="118972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672614" cy="1189715"/>
            </a:xfrm>
            <a:custGeom>
              <a:avLst/>
              <a:gdLst/>
              <a:ahLst/>
              <a:cxnLst/>
              <a:rect l="l" t="t" r="r" b="b"/>
              <a:pathLst>
                <a:path w="7672614" h="1189715">
                  <a:moveTo>
                    <a:pt x="0" y="0"/>
                  </a:moveTo>
                  <a:lnTo>
                    <a:pt x="7672614" y="0"/>
                  </a:lnTo>
                  <a:lnTo>
                    <a:pt x="7672614" y="1189715"/>
                  </a:lnTo>
                  <a:lnTo>
                    <a:pt x="0" y="1189715"/>
                  </a:lnTo>
                  <a:close/>
                </a:path>
              </a:pathLst>
            </a:custGeom>
            <a:solidFill>
              <a:srgbClr val="29AE82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/>
          <p:cNvSpPr/>
          <p:nvPr/>
        </p:nvSpPr>
        <p:spPr>
          <a:xfrm>
            <a:off x="9393394" y="5008429"/>
            <a:ext cx="4748558" cy="2966527"/>
          </a:xfrm>
          <a:custGeom>
            <a:avLst/>
            <a:gdLst/>
            <a:ahLst/>
            <a:cxnLst/>
            <a:rect l="l" t="t" r="r" b="b"/>
            <a:pathLst>
              <a:path w="4748558" h="2966527">
                <a:moveTo>
                  <a:pt x="0" y="0"/>
                </a:moveTo>
                <a:lnTo>
                  <a:pt x="4748557" y="0"/>
                </a:lnTo>
                <a:lnTo>
                  <a:pt x="4748557" y="2966527"/>
                </a:lnTo>
                <a:lnTo>
                  <a:pt x="0" y="29665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7840" r="-1501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4141951" y="4699395"/>
            <a:ext cx="4114834" cy="3275561"/>
          </a:xfrm>
          <a:custGeom>
            <a:avLst/>
            <a:gdLst/>
            <a:ahLst/>
            <a:cxnLst/>
            <a:rect l="l" t="t" r="r" b="b"/>
            <a:pathLst>
              <a:path w="4114834" h="3275561">
                <a:moveTo>
                  <a:pt x="0" y="0"/>
                </a:moveTo>
                <a:lnTo>
                  <a:pt x="4114834" y="0"/>
                </a:lnTo>
                <a:lnTo>
                  <a:pt x="4114834" y="3275561"/>
                </a:lnTo>
                <a:lnTo>
                  <a:pt x="0" y="32755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909" r="-190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4141951" y="1830105"/>
            <a:ext cx="4146049" cy="2869290"/>
          </a:xfrm>
          <a:custGeom>
            <a:avLst/>
            <a:gdLst/>
            <a:ahLst/>
            <a:cxnLst/>
            <a:rect l="l" t="t" r="r" b="b"/>
            <a:pathLst>
              <a:path w="4146049" h="2869290">
                <a:moveTo>
                  <a:pt x="0" y="0"/>
                </a:moveTo>
                <a:lnTo>
                  <a:pt x="4146049" y="0"/>
                </a:lnTo>
                <a:lnTo>
                  <a:pt x="4146049" y="2869290"/>
                </a:lnTo>
                <a:lnTo>
                  <a:pt x="0" y="2869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204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9393394" y="1830105"/>
            <a:ext cx="4748558" cy="3178324"/>
          </a:xfrm>
          <a:custGeom>
            <a:avLst/>
            <a:gdLst/>
            <a:ahLst/>
            <a:cxnLst/>
            <a:rect l="l" t="t" r="r" b="b"/>
            <a:pathLst>
              <a:path w="4748558" h="3178324">
                <a:moveTo>
                  <a:pt x="0" y="0"/>
                </a:moveTo>
                <a:lnTo>
                  <a:pt x="4748557" y="0"/>
                </a:lnTo>
                <a:lnTo>
                  <a:pt x="4748557" y="3178324"/>
                </a:lnTo>
                <a:lnTo>
                  <a:pt x="0" y="317832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5016" t="-2696" r="-501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343296" y="1660878"/>
            <a:ext cx="6475924" cy="82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7"/>
              </a:lnSpc>
              <a:spcBef>
                <a:spcPct val="0"/>
              </a:spcBef>
            </a:pPr>
            <a:r>
              <a:rPr lang="en-US" sz="5414" u="sng">
                <a:solidFill>
                  <a:srgbClr val="1869A6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Preprocessing Workflow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10180" y="3562289"/>
            <a:ext cx="8733820" cy="2835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0"/>
              </a:lnSpc>
            </a:pPr>
            <a:r>
              <a:rPr lang="en-US" sz="2471">
                <a:solidFill>
                  <a:srgbClr val="FFFFFF"/>
                </a:solidFill>
                <a:latin typeface="Sugo Display"/>
                <a:ea typeface="Sugo Display"/>
                <a:cs typeface="Sugo Display"/>
                <a:sym typeface="Sugo Display"/>
              </a:rPr>
              <a:t>Data Cleaning Process:</a:t>
            </a:r>
          </a:p>
          <a:p>
            <a:pPr algn="l">
              <a:lnSpc>
                <a:spcPts val="3192"/>
              </a:lnSpc>
            </a:pPr>
            <a:r>
              <a:rPr lang="en-US" sz="2280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Data Analysts: Need clean data for accurate SQL analysis</a:t>
            </a:r>
          </a:p>
          <a:p>
            <a:pPr algn="l">
              <a:lnSpc>
                <a:spcPts val="3192"/>
              </a:lnSpc>
            </a:pPr>
            <a:r>
              <a:rPr lang="en-US" sz="2280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Business Managers: Require reliable insights to make decisions</a:t>
            </a:r>
          </a:p>
          <a:p>
            <a:pPr algn="l">
              <a:lnSpc>
                <a:spcPts val="3192"/>
              </a:lnSpc>
            </a:pPr>
            <a:r>
              <a:rPr lang="en-US" sz="2280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Store Managers: Want to track store performance metrics</a:t>
            </a:r>
          </a:p>
          <a:p>
            <a:pPr algn="l">
              <a:lnSpc>
                <a:spcPts val="3192"/>
              </a:lnSpc>
            </a:pPr>
            <a:r>
              <a:rPr lang="en-US" sz="2280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Product Teams: Need to analyze product performance and warranty issues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776" r="-466" b="-217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05/08/2025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461284" y="9508379"/>
            <a:ext cx="699135" cy="655529"/>
            <a:chOff x="0" y="0"/>
            <a:chExt cx="932180" cy="8740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32180" cy="874038"/>
            </a:xfrm>
            <a:custGeom>
              <a:avLst/>
              <a:gdLst/>
              <a:ahLst/>
              <a:cxnLst/>
              <a:rect l="l" t="t" r="r" b="b"/>
              <a:pathLst>
                <a:path w="932180" h="874038">
                  <a:moveTo>
                    <a:pt x="0" y="0"/>
                  </a:moveTo>
                  <a:lnTo>
                    <a:pt x="932180" y="0"/>
                  </a:lnTo>
                  <a:lnTo>
                    <a:pt x="932180" y="874038"/>
                  </a:lnTo>
                  <a:lnTo>
                    <a:pt x="0" y="8740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932180" cy="9121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8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3786238" y="9534525"/>
            <a:ext cx="1354787" cy="547688"/>
          </a:xfrm>
          <a:custGeom>
            <a:avLst/>
            <a:gdLst/>
            <a:ahLst/>
            <a:cxnLst/>
            <a:rect l="l" t="t" r="r" b="b"/>
            <a:pathLst>
              <a:path w="1354787" h="547688">
                <a:moveTo>
                  <a:pt x="0" y="0"/>
                </a:moveTo>
                <a:lnTo>
                  <a:pt x="1354786" y="0"/>
                </a:lnTo>
                <a:lnTo>
                  <a:pt x="1354786" y="547687"/>
                </a:lnTo>
                <a:lnTo>
                  <a:pt x="0" y="5476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343296" y="3328079"/>
            <a:ext cx="2684894" cy="416319"/>
            <a:chOff x="0" y="0"/>
            <a:chExt cx="7672663" cy="118972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672614" cy="1189715"/>
            </a:xfrm>
            <a:custGeom>
              <a:avLst/>
              <a:gdLst/>
              <a:ahLst/>
              <a:cxnLst/>
              <a:rect l="l" t="t" r="r" b="b"/>
              <a:pathLst>
                <a:path w="7672614" h="1189715">
                  <a:moveTo>
                    <a:pt x="0" y="0"/>
                  </a:moveTo>
                  <a:lnTo>
                    <a:pt x="7672614" y="0"/>
                  </a:lnTo>
                  <a:lnTo>
                    <a:pt x="7672614" y="1189715"/>
                  </a:lnTo>
                  <a:lnTo>
                    <a:pt x="0" y="1189715"/>
                  </a:lnTo>
                  <a:close/>
                </a:path>
              </a:pathLst>
            </a:custGeom>
            <a:solidFill>
              <a:srgbClr val="29AE8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50595" y="6673074"/>
            <a:ext cx="2684894" cy="416319"/>
            <a:chOff x="0" y="0"/>
            <a:chExt cx="7672663" cy="118972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672614" cy="1189715"/>
            </a:xfrm>
            <a:custGeom>
              <a:avLst/>
              <a:gdLst/>
              <a:ahLst/>
              <a:cxnLst/>
              <a:rect l="l" t="t" r="r" b="b"/>
              <a:pathLst>
                <a:path w="7672614" h="1189715">
                  <a:moveTo>
                    <a:pt x="0" y="0"/>
                  </a:moveTo>
                  <a:lnTo>
                    <a:pt x="7672614" y="0"/>
                  </a:lnTo>
                  <a:lnTo>
                    <a:pt x="7672614" y="1189715"/>
                  </a:lnTo>
                  <a:lnTo>
                    <a:pt x="0" y="1189715"/>
                  </a:lnTo>
                  <a:close/>
                </a:path>
              </a:pathLst>
            </a:custGeom>
            <a:solidFill>
              <a:srgbClr val="29AE82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Freeform 21"/>
          <p:cNvSpPr/>
          <p:nvPr/>
        </p:nvSpPr>
        <p:spPr>
          <a:xfrm>
            <a:off x="11542466" y="1451076"/>
            <a:ext cx="6168998" cy="7807224"/>
          </a:xfrm>
          <a:custGeom>
            <a:avLst/>
            <a:gdLst/>
            <a:ahLst/>
            <a:cxnLst/>
            <a:rect l="l" t="t" r="r" b="b"/>
            <a:pathLst>
              <a:path w="6168998" h="7807224">
                <a:moveTo>
                  <a:pt x="0" y="0"/>
                </a:moveTo>
                <a:lnTo>
                  <a:pt x="6168998" y="0"/>
                </a:lnTo>
                <a:lnTo>
                  <a:pt x="6168998" y="7807224"/>
                </a:lnTo>
                <a:lnTo>
                  <a:pt x="0" y="78072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14" b="-8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343296" y="1660878"/>
            <a:ext cx="6475924" cy="82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7"/>
              </a:lnSpc>
              <a:spcBef>
                <a:spcPct val="0"/>
              </a:spcBef>
            </a:pPr>
            <a:r>
              <a:rPr lang="en-US" sz="5414" u="sng">
                <a:solidFill>
                  <a:srgbClr val="1869A6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Preprocessing Workflow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43296" y="3261404"/>
            <a:ext cx="9261329" cy="2163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9"/>
              </a:lnSpc>
            </a:pPr>
            <a:r>
              <a:rPr lang="en-US" sz="2620">
                <a:solidFill>
                  <a:srgbClr val="FFFFFF"/>
                </a:solidFill>
                <a:latin typeface="Sugo Display"/>
                <a:ea typeface="Sugo Display"/>
                <a:cs typeface="Sugo Display"/>
                <a:sym typeface="Sugo Display"/>
              </a:rPr>
              <a:t>Key Transformations:</a:t>
            </a:r>
          </a:p>
          <a:p>
            <a:pPr algn="l">
              <a:lnSpc>
                <a:spcPts val="3385"/>
              </a:lnSpc>
            </a:pPr>
            <a:r>
              <a:rPr lang="en-US" sz="2418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Date standardization across sales and warranty tables</a:t>
            </a:r>
          </a:p>
          <a:p>
            <a:pPr algn="l">
              <a:lnSpc>
                <a:spcPts val="3385"/>
              </a:lnSpc>
            </a:pPr>
            <a:r>
              <a:rPr lang="en-US" sz="2418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Currency normalization for price data</a:t>
            </a:r>
          </a:p>
          <a:p>
            <a:pPr algn="l">
              <a:lnSpc>
                <a:spcPts val="3385"/>
              </a:lnSpc>
            </a:pPr>
            <a:r>
              <a:rPr lang="en-US" sz="2418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Geographic data cleaning and enrichment</a:t>
            </a:r>
          </a:p>
          <a:p>
            <a:pPr algn="l">
              <a:lnSpc>
                <a:spcPts val="3385"/>
              </a:lnSpc>
            </a:pPr>
            <a:r>
              <a:rPr lang="en-US" sz="2418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Categorical data encoding and validation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50595" y="6606399"/>
            <a:ext cx="9261329" cy="2163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9"/>
              </a:lnSpc>
            </a:pPr>
            <a:r>
              <a:rPr lang="en-US" sz="2620">
                <a:solidFill>
                  <a:srgbClr val="FFFFFF"/>
                </a:solidFill>
                <a:latin typeface="Sugo Display"/>
                <a:ea typeface="Sugo Display"/>
                <a:cs typeface="Sugo Display"/>
                <a:sym typeface="Sugo Display"/>
              </a:rPr>
              <a:t>Data Quality Checks:</a:t>
            </a:r>
          </a:p>
          <a:p>
            <a:pPr algn="l">
              <a:lnSpc>
                <a:spcPts val="3385"/>
              </a:lnSpc>
            </a:pPr>
            <a:r>
              <a:rPr lang="en-US" sz="2418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Completeness: Ensuring no critical data is missing</a:t>
            </a:r>
          </a:p>
          <a:p>
            <a:pPr algn="l">
              <a:lnSpc>
                <a:spcPts val="3385"/>
              </a:lnSpc>
            </a:pPr>
            <a:r>
              <a:rPr lang="en-US" sz="2418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Uniqueness: Verifying no problematic duplicates exist</a:t>
            </a:r>
          </a:p>
          <a:p>
            <a:pPr algn="l">
              <a:lnSpc>
                <a:spcPts val="3385"/>
              </a:lnSpc>
            </a:pPr>
            <a:r>
              <a:rPr lang="en-US" sz="2418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Consistency: Confirming relationships between tables are intact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776" r="-466" b="-217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05/08/2025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461284" y="9508379"/>
            <a:ext cx="699135" cy="655529"/>
            <a:chOff x="0" y="0"/>
            <a:chExt cx="932180" cy="8740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32180" cy="874038"/>
            </a:xfrm>
            <a:custGeom>
              <a:avLst/>
              <a:gdLst/>
              <a:ahLst/>
              <a:cxnLst/>
              <a:rect l="l" t="t" r="r" b="b"/>
              <a:pathLst>
                <a:path w="932180" h="874038">
                  <a:moveTo>
                    <a:pt x="0" y="0"/>
                  </a:moveTo>
                  <a:lnTo>
                    <a:pt x="932180" y="0"/>
                  </a:lnTo>
                  <a:lnTo>
                    <a:pt x="932180" y="874038"/>
                  </a:lnTo>
                  <a:lnTo>
                    <a:pt x="0" y="8740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932180" cy="9121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9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3786238" y="9534525"/>
            <a:ext cx="1354787" cy="547688"/>
          </a:xfrm>
          <a:custGeom>
            <a:avLst/>
            <a:gdLst/>
            <a:ahLst/>
            <a:cxnLst/>
            <a:rect l="l" t="t" r="r" b="b"/>
            <a:pathLst>
              <a:path w="1354787" h="547688">
                <a:moveTo>
                  <a:pt x="0" y="0"/>
                </a:moveTo>
                <a:lnTo>
                  <a:pt x="1354786" y="0"/>
                </a:lnTo>
                <a:lnTo>
                  <a:pt x="1354786" y="547687"/>
                </a:lnTo>
                <a:lnTo>
                  <a:pt x="0" y="5476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343296" y="3328079"/>
            <a:ext cx="2684894" cy="416319"/>
            <a:chOff x="0" y="0"/>
            <a:chExt cx="7672663" cy="118972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672614" cy="1189715"/>
            </a:xfrm>
            <a:custGeom>
              <a:avLst/>
              <a:gdLst/>
              <a:ahLst/>
              <a:cxnLst/>
              <a:rect l="l" t="t" r="r" b="b"/>
              <a:pathLst>
                <a:path w="7672614" h="1189715">
                  <a:moveTo>
                    <a:pt x="0" y="0"/>
                  </a:moveTo>
                  <a:lnTo>
                    <a:pt x="7672614" y="0"/>
                  </a:lnTo>
                  <a:lnTo>
                    <a:pt x="7672614" y="1189715"/>
                  </a:lnTo>
                  <a:lnTo>
                    <a:pt x="0" y="1189715"/>
                  </a:lnTo>
                  <a:close/>
                </a:path>
              </a:pathLst>
            </a:custGeom>
            <a:solidFill>
              <a:srgbClr val="29AE8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43296" y="5735252"/>
            <a:ext cx="3103565" cy="416319"/>
            <a:chOff x="0" y="0"/>
            <a:chExt cx="8869104" cy="118972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869047" cy="1189715"/>
            </a:xfrm>
            <a:custGeom>
              <a:avLst/>
              <a:gdLst/>
              <a:ahLst/>
              <a:cxnLst/>
              <a:rect l="l" t="t" r="r" b="b"/>
              <a:pathLst>
                <a:path w="8869047" h="1189715">
                  <a:moveTo>
                    <a:pt x="0" y="0"/>
                  </a:moveTo>
                  <a:lnTo>
                    <a:pt x="8869047" y="0"/>
                  </a:lnTo>
                  <a:lnTo>
                    <a:pt x="8869047" y="1189715"/>
                  </a:lnTo>
                  <a:lnTo>
                    <a:pt x="0" y="1189715"/>
                  </a:lnTo>
                  <a:close/>
                </a:path>
              </a:pathLst>
            </a:custGeom>
            <a:solidFill>
              <a:srgbClr val="29AE82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Freeform 21"/>
          <p:cNvSpPr/>
          <p:nvPr/>
        </p:nvSpPr>
        <p:spPr>
          <a:xfrm>
            <a:off x="11669357" y="1670403"/>
            <a:ext cx="6451174" cy="7587897"/>
          </a:xfrm>
          <a:custGeom>
            <a:avLst/>
            <a:gdLst/>
            <a:ahLst/>
            <a:cxnLst/>
            <a:rect l="l" t="t" r="r" b="b"/>
            <a:pathLst>
              <a:path w="6451174" h="7587897">
                <a:moveTo>
                  <a:pt x="0" y="0"/>
                </a:moveTo>
                <a:lnTo>
                  <a:pt x="6451175" y="0"/>
                </a:lnTo>
                <a:lnTo>
                  <a:pt x="6451175" y="7587897"/>
                </a:lnTo>
                <a:lnTo>
                  <a:pt x="0" y="75878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237" t="-10847" r="-13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-594526" y="1660878"/>
            <a:ext cx="6475924" cy="82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7"/>
              </a:lnSpc>
              <a:spcBef>
                <a:spcPct val="0"/>
              </a:spcBef>
            </a:pPr>
            <a:r>
              <a:rPr lang="en-US" sz="5414" u="sng">
                <a:solidFill>
                  <a:srgbClr val="1869A6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Technologies Used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43296" y="3261404"/>
            <a:ext cx="9261329" cy="2163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9"/>
              </a:lnSpc>
            </a:pPr>
            <a:r>
              <a:rPr lang="en-US" sz="2620">
                <a:solidFill>
                  <a:srgbClr val="FFFFFF"/>
                </a:solidFill>
                <a:latin typeface="Sugo Display"/>
                <a:ea typeface="Sugo Display"/>
                <a:cs typeface="Sugo Display"/>
                <a:sym typeface="Sugo Display"/>
              </a:rPr>
              <a:t>Primary Tools:</a:t>
            </a:r>
          </a:p>
          <a:p>
            <a:pPr algn="l">
              <a:lnSpc>
                <a:spcPts val="3385"/>
              </a:lnSpc>
            </a:pPr>
            <a:r>
              <a:rPr lang="en-US" sz="2418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SQL: For data querying, joining, and transformation</a:t>
            </a:r>
          </a:p>
          <a:p>
            <a:pPr algn="l">
              <a:lnSpc>
                <a:spcPts val="3385"/>
              </a:lnSpc>
            </a:pPr>
            <a:r>
              <a:rPr lang="en-US" sz="2418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Python: For data preprocessing and exploratory analysis</a:t>
            </a:r>
          </a:p>
          <a:p>
            <a:pPr algn="l">
              <a:lnSpc>
                <a:spcPts val="3385"/>
              </a:lnSpc>
            </a:pPr>
            <a:r>
              <a:rPr lang="en-US" sz="2418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Power BI: For data visualization and Dashboard</a:t>
            </a:r>
          </a:p>
          <a:p>
            <a:pPr algn="l">
              <a:lnSpc>
                <a:spcPts val="3385"/>
              </a:lnSpc>
            </a:pPr>
            <a:endParaRPr lang="en-US" sz="2418" b="1">
              <a:solidFill>
                <a:srgbClr val="0D0D0D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43296" y="5668577"/>
            <a:ext cx="9261329" cy="2163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9"/>
              </a:lnSpc>
            </a:pPr>
            <a:r>
              <a:rPr lang="en-US" sz="2620">
                <a:solidFill>
                  <a:srgbClr val="FFFFFF"/>
                </a:solidFill>
                <a:latin typeface="Sugo Display"/>
                <a:ea typeface="Sugo Display"/>
                <a:cs typeface="Sugo Display"/>
                <a:sym typeface="Sugo Display"/>
              </a:rPr>
              <a:t>Key Libraries &amp; Frameworks:</a:t>
            </a:r>
          </a:p>
          <a:p>
            <a:pPr algn="l">
              <a:lnSpc>
                <a:spcPts val="3385"/>
              </a:lnSpc>
            </a:pPr>
            <a:r>
              <a:rPr lang="en-US" sz="2418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Pandas: Data manipulation and cleaning</a:t>
            </a:r>
          </a:p>
          <a:p>
            <a:pPr algn="l">
              <a:lnSpc>
                <a:spcPts val="3385"/>
              </a:lnSpc>
            </a:pPr>
            <a:r>
              <a:rPr lang="en-US" sz="2418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Matplotlib/Seaborn: Initial data visualization</a:t>
            </a:r>
          </a:p>
          <a:p>
            <a:pPr algn="l">
              <a:lnSpc>
                <a:spcPts val="3385"/>
              </a:lnSpc>
            </a:pPr>
            <a:r>
              <a:rPr lang="en-US" sz="2418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Jupyter Notebooks: Documentation of preprocessing steps</a:t>
            </a:r>
          </a:p>
          <a:p>
            <a:pPr algn="l">
              <a:lnSpc>
                <a:spcPts val="3385"/>
              </a:lnSpc>
            </a:pPr>
            <a:r>
              <a:rPr lang="en-US" sz="2418" b="1">
                <a:solidFill>
                  <a:srgbClr val="0D0D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SQLAlchemy: Python-SQL integration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676</Words>
  <Application>Microsoft Office PowerPoint</Application>
  <PresentationFormat>Custom</PresentationFormat>
  <Paragraphs>134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Canva Sans Bold</vt:lpstr>
      <vt:lpstr>Calibri (MS)</vt:lpstr>
      <vt:lpstr>Arial</vt:lpstr>
      <vt:lpstr>Calibri (MS) Bold</vt:lpstr>
      <vt:lpstr>Sugo Display</vt:lpstr>
      <vt:lpstr>Calibri</vt:lpstr>
      <vt:lpstr>Zico Display Inline</vt:lpstr>
      <vt:lpstr>DM Serif Display</vt:lpstr>
      <vt:lpstr>Futura Display</vt:lpstr>
      <vt:lpstr>Playfair Display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DEPI Final Project. PPT Template.pptx</dc:title>
  <cp:lastModifiedBy>Omar Essam</cp:lastModifiedBy>
  <cp:revision>2</cp:revision>
  <dcterms:created xsi:type="dcterms:W3CDTF">2006-08-16T00:00:00Z</dcterms:created>
  <dcterms:modified xsi:type="dcterms:W3CDTF">2025-05-08T15:42:33Z</dcterms:modified>
  <dc:identifier>DAGm2kYHHpY</dc:identifier>
</cp:coreProperties>
</file>